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1" r:id="rId3"/>
    <p:sldId id="258" r:id="rId4"/>
    <p:sldId id="274" r:id="rId5"/>
    <p:sldId id="282" r:id="rId6"/>
    <p:sldId id="283" r:id="rId7"/>
    <p:sldId id="276" r:id="rId8"/>
    <p:sldId id="277" r:id="rId9"/>
    <p:sldId id="278" r:id="rId10"/>
    <p:sldId id="279" r:id="rId11"/>
    <p:sldId id="281" r:id="rId12"/>
    <p:sldId id="284"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5590" autoAdjust="0"/>
  </p:normalViewPr>
  <p:slideViewPr>
    <p:cSldViewPr snapToGrid="0">
      <p:cViewPr varScale="1">
        <p:scale>
          <a:sx n="49" d="100"/>
          <a:sy n="49" d="100"/>
        </p:scale>
        <p:origin x="2002"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40558-FED3-4A4F-A61F-638C7B32CA95}" type="datetimeFigureOut">
              <a:rPr lang="en-GB" smtClean="0"/>
              <a:t>22/03/2021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E27558-9731-42B1-AEA4-7EE97A6EA3B9}" type="slidenum">
              <a:rPr lang="en-GB" smtClean="0"/>
              <a:t>‹#›</a:t>
            </a:fld>
            <a:endParaRPr lang="en-GB"/>
          </a:p>
        </p:txBody>
      </p:sp>
    </p:spTree>
    <p:extLst>
      <p:ext uri="{BB962C8B-B14F-4D97-AF65-F5344CB8AC3E}">
        <p14:creationId xmlns:p14="http://schemas.microsoft.com/office/powerpoint/2010/main" val="2228810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Consider having</a:t>
            </a:r>
            <a:r>
              <a:rPr lang="en-GB" baseline="0" dirty="0" smtClean="0"/>
              <a:t> a specific seating plan with more able sat with a less able or year 7/8 sat with year 10/11 for vocab lessons.</a:t>
            </a:r>
          </a:p>
          <a:p>
            <a:endParaRPr lang="en-GB" baseline="0" dirty="0" smtClean="0"/>
          </a:p>
          <a:p>
            <a:r>
              <a:rPr lang="en-GB" baseline="0" dirty="0" smtClean="0"/>
              <a:t>As students get more familiar, the older / more able students could have the resources in advance and be expected to teach the other student.</a:t>
            </a:r>
          </a:p>
          <a:p>
            <a:endParaRPr lang="en-GB" baseline="0" dirty="0" smtClean="0"/>
          </a:p>
          <a:p>
            <a:r>
              <a:rPr lang="en-GB" baseline="0" dirty="0" smtClean="0"/>
              <a:t>However, to start with remember you will have to model the process and teach them how to do this.</a:t>
            </a:r>
          </a:p>
          <a:p>
            <a:endParaRPr lang="en-US" baseline="0" dirty="0" smtClean="0"/>
          </a:p>
          <a:p>
            <a:r>
              <a:rPr lang="en-US" baseline="0" dirty="0" smtClean="0"/>
              <a:t>Teachers need copy of the </a:t>
            </a:r>
            <a:r>
              <a:rPr lang="en-US" baseline="0" dirty="0" smtClean="0"/>
              <a:t>book and students need activity booklet –one each – get them to write their names on the booklet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Any reading can either</a:t>
            </a:r>
            <a:r>
              <a:rPr lang="en-GB" baseline="0" dirty="0" smtClean="0"/>
              <a:t> be modelled by the teacher, a student reading, done in pairs or shared around the class. Choose the best strategies for your group but ensure you move swiftly – e.g. if class reading, say the student’s name only to move on to the new reader. Vary the amount they should read – one sentence / one paragraph depending on ability. Come back to the teacher reading periodically or to model good reading / pick up the pace.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Students should demonstrate they are following with their finger / pen / a ruler throughout the lesson.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You won’t get through all the tasks – certainly to start with, but as students get familiar with the structure of the lessons, the pace should increase.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activities move through the SEEC structure – the word has been selected, you will explain the word and then explore and consolidate their understanding together.</a:t>
            </a:r>
          </a:p>
          <a:p>
            <a:endParaRPr lang="en-GB" dirty="0"/>
          </a:p>
        </p:txBody>
      </p:sp>
      <p:sp>
        <p:nvSpPr>
          <p:cNvPr id="4" name="Slide Number Placeholder 3"/>
          <p:cNvSpPr>
            <a:spLocks noGrp="1"/>
          </p:cNvSpPr>
          <p:nvPr>
            <p:ph type="sldNum" sz="quarter" idx="10"/>
          </p:nvPr>
        </p:nvSpPr>
        <p:spPr/>
        <p:txBody>
          <a:bodyPr/>
          <a:lstStyle/>
          <a:p>
            <a:fld id="{C7E27558-9731-42B1-AEA4-7EE97A6EA3B9}" type="slidenum">
              <a:rPr lang="en-GB" smtClean="0"/>
              <a:t>1</a:t>
            </a:fld>
            <a:endParaRPr lang="en-GB"/>
          </a:p>
        </p:txBody>
      </p:sp>
    </p:spTree>
    <p:extLst>
      <p:ext uri="{BB962C8B-B14F-4D97-AF65-F5344CB8AC3E}">
        <p14:creationId xmlns:p14="http://schemas.microsoft.com/office/powerpoint/2010/main" val="2766316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Whole</a:t>
            </a:r>
            <a:r>
              <a:rPr lang="en-US" baseline="0" dirty="0" smtClean="0"/>
              <a:t> class task</a:t>
            </a:r>
            <a:endParaRPr lang="en-GB" dirty="0" smtClean="0"/>
          </a:p>
          <a:p>
            <a:endParaRPr lang="en-GB" dirty="0" smtClean="0"/>
          </a:p>
          <a:p>
            <a:r>
              <a:rPr lang="en-GB" dirty="0" smtClean="0"/>
              <a:t>Skip this if short</a:t>
            </a:r>
            <a:r>
              <a:rPr lang="en-GB" baseline="0" dirty="0" smtClean="0"/>
              <a:t> of time. (The aim is to develop their contextual and cultural understanding of the word.)</a:t>
            </a:r>
            <a:endParaRPr lang="en-GB" dirty="0" smtClean="0"/>
          </a:p>
          <a:p>
            <a:endParaRPr lang="en-GB" dirty="0" smtClean="0"/>
          </a:p>
          <a:p>
            <a:r>
              <a:rPr lang="en-GB" dirty="0" smtClean="0"/>
              <a:t>Reading</a:t>
            </a:r>
            <a:r>
              <a:rPr lang="en-GB" baseline="0" dirty="0" smtClean="0"/>
              <a:t> should be shared around the class. Move swiftly – say the student’s name only to move on to the new reader. Vary the amount they should read – one sentence / one paragraph depending on ability. Come back to the teacher reading periodically or to model good reading / pick up the pace. Students should demonstrate they are following with their finger / pen / a ruler.</a:t>
            </a:r>
          </a:p>
          <a:p>
            <a:endParaRPr lang="en-GB" baseline="0" dirty="0" smtClean="0"/>
          </a:p>
          <a:p>
            <a:r>
              <a:rPr lang="en-GB" baseline="0" dirty="0" smtClean="0"/>
              <a:t>Prepare student friendly explanations for any words you don’t expect students to know.</a:t>
            </a:r>
          </a:p>
          <a:p>
            <a:endParaRPr lang="en-GB" baseline="0" dirty="0" smtClean="0"/>
          </a:p>
          <a:p>
            <a:r>
              <a:rPr lang="en-GB" baseline="0" dirty="0" smtClean="0"/>
              <a:t>4 minutes</a:t>
            </a:r>
            <a:endParaRPr lang="en-GB" dirty="0" smtClean="0"/>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10</a:t>
            </a:fld>
            <a:endParaRPr lang="en-GB"/>
          </a:p>
        </p:txBody>
      </p:sp>
    </p:spTree>
    <p:extLst>
      <p:ext uri="{BB962C8B-B14F-4D97-AF65-F5344CB8AC3E}">
        <p14:creationId xmlns:p14="http://schemas.microsoft.com/office/powerpoint/2010/main" val="3371576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Questions</a:t>
            </a:r>
            <a:r>
              <a:rPr lang="en-GB" baseline="0" dirty="0" smtClean="0"/>
              <a:t> you could ask to check understanding:</a:t>
            </a:r>
          </a:p>
          <a:p>
            <a:endParaRPr lang="en-GB" baseline="0" dirty="0" smtClean="0"/>
          </a:p>
          <a:p>
            <a:r>
              <a:rPr lang="en-GB" baseline="0" dirty="0" smtClean="0"/>
              <a:t>So what are our most important needs?</a:t>
            </a:r>
            <a:endParaRPr lang="en-GB" dirty="0"/>
          </a:p>
        </p:txBody>
      </p:sp>
      <p:sp>
        <p:nvSpPr>
          <p:cNvPr id="4" name="Slide Number Placeholder 3"/>
          <p:cNvSpPr>
            <a:spLocks noGrp="1"/>
          </p:cNvSpPr>
          <p:nvPr>
            <p:ph type="sldNum" sz="quarter" idx="10"/>
          </p:nvPr>
        </p:nvSpPr>
        <p:spPr/>
        <p:txBody>
          <a:bodyPr/>
          <a:lstStyle/>
          <a:p>
            <a:fld id="{C7E27558-9731-42B1-AEA4-7EE97A6EA3B9}" type="slidenum">
              <a:rPr lang="en-GB" smtClean="0"/>
              <a:t>11</a:t>
            </a:fld>
            <a:endParaRPr lang="en-GB"/>
          </a:p>
        </p:txBody>
      </p:sp>
    </p:spTree>
    <p:extLst>
      <p:ext uri="{BB962C8B-B14F-4D97-AF65-F5344CB8AC3E}">
        <p14:creationId xmlns:p14="http://schemas.microsoft.com/office/powerpoint/2010/main" val="3126272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Diagram if you wish to use this to help students’ understanding</a:t>
            </a:r>
            <a:endParaRPr lang="en-GB" dirty="0"/>
          </a:p>
        </p:txBody>
      </p:sp>
      <p:sp>
        <p:nvSpPr>
          <p:cNvPr id="4" name="Slide Number Placeholder 3"/>
          <p:cNvSpPr>
            <a:spLocks noGrp="1"/>
          </p:cNvSpPr>
          <p:nvPr>
            <p:ph type="sldNum" sz="quarter" idx="10"/>
          </p:nvPr>
        </p:nvSpPr>
        <p:spPr/>
        <p:txBody>
          <a:bodyPr/>
          <a:lstStyle/>
          <a:p>
            <a:fld id="{C7E27558-9731-42B1-AEA4-7EE97A6EA3B9}" type="slidenum">
              <a:rPr lang="en-GB" smtClean="0"/>
              <a:t>12</a:t>
            </a:fld>
            <a:endParaRPr lang="en-GB"/>
          </a:p>
        </p:txBody>
      </p:sp>
    </p:spTree>
    <p:extLst>
      <p:ext uri="{BB962C8B-B14F-4D97-AF65-F5344CB8AC3E}">
        <p14:creationId xmlns:p14="http://schemas.microsoft.com/office/powerpoint/2010/main" val="1599445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aim is for students to consolidate their understanding</a:t>
            </a:r>
            <a:r>
              <a:rPr lang="en-GB" baseline="0" dirty="0" smtClean="0"/>
              <a:t> and use the word in their writing</a:t>
            </a:r>
          </a:p>
          <a:p>
            <a:endParaRPr lang="en-US" baseline="0" dirty="0" smtClean="0"/>
          </a:p>
          <a:p>
            <a:r>
              <a:rPr lang="en-US" baseline="0" dirty="0" smtClean="0"/>
              <a:t>Independent or pair task.</a:t>
            </a:r>
            <a:endParaRPr lang="en-GB" dirty="0" smtClean="0"/>
          </a:p>
          <a:p>
            <a:endParaRPr lang="en-GB" dirty="0" smtClean="0"/>
          </a:p>
          <a:p>
            <a:r>
              <a:rPr lang="en-GB" dirty="0" smtClean="0"/>
              <a:t>The</a:t>
            </a:r>
            <a:r>
              <a:rPr lang="en-GB" baseline="0" dirty="0" smtClean="0"/>
              <a:t> aim of this task is to get students to summarise and consolidate their new learning.</a:t>
            </a:r>
          </a:p>
          <a:p>
            <a:endParaRPr lang="en-GB" baseline="0" dirty="0" smtClean="0"/>
          </a:p>
          <a:p>
            <a:r>
              <a:rPr lang="en-GB" baseline="0" dirty="0" smtClean="0"/>
              <a:t>See teacher notes for example answers.</a:t>
            </a:r>
          </a:p>
          <a:p>
            <a:endParaRPr lang="en-GB" baseline="0" dirty="0" smtClean="0"/>
          </a:p>
          <a:p>
            <a:r>
              <a:rPr lang="en-GB" baseline="0" dirty="0" smtClean="0"/>
              <a:t>Students can fill in the sheet in pairs, taking it in turns to complete.</a:t>
            </a:r>
          </a:p>
          <a:p>
            <a:r>
              <a:rPr lang="en-GB" baseline="0" dirty="0" smtClean="0"/>
              <a:t>If students are sat in different ability groups, the more able student could ask the less able and the more able could be the scribe, writing down their answer and then getting them to read it back and ask them if they are happy with it or point out any improvements. </a:t>
            </a:r>
          </a:p>
          <a:p>
            <a:endParaRPr lang="en-GB" baseline="0" dirty="0" smtClean="0"/>
          </a:p>
          <a:p>
            <a:r>
              <a:rPr lang="en-GB" baseline="0" dirty="0" smtClean="0"/>
              <a:t>The teacher could model this process to start with.</a:t>
            </a:r>
          </a:p>
          <a:p>
            <a:endParaRPr lang="en-GB" baseline="0" dirty="0" smtClean="0"/>
          </a:p>
          <a:p>
            <a:r>
              <a:rPr lang="en-GB" baseline="0" dirty="0" smtClean="0"/>
              <a:t>3 minutes – leaves one minute to pack away</a:t>
            </a:r>
            <a:endParaRPr lang="en-GB" dirty="0" smtClean="0"/>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13</a:t>
            </a:fld>
            <a:endParaRPr lang="en-GB"/>
          </a:p>
        </p:txBody>
      </p:sp>
    </p:spTree>
    <p:extLst>
      <p:ext uri="{BB962C8B-B14F-4D97-AF65-F5344CB8AC3E}">
        <p14:creationId xmlns:p14="http://schemas.microsoft.com/office/powerpoint/2010/main" val="1156511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Objectives are rated</a:t>
            </a:r>
            <a:r>
              <a:rPr lang="en-GB" baseline="0" dirty="0" smtClean="0"/>
              <a:t> bronze – gold – top is most </a:t>
            </a:r>
            <a:r>
              <a:rPr lang="en-GB" baseline="0" dirty="0" smtClean="0"/>
              <a:t>difficult. </a:t>
            </a:r>
            <a:r>
              <a:rPr lang="en-GB" baseline="0" dirty="0" smtClean="0"/>
              <a:t>“So that..” is the outcome – the reason why they are doing this</a:t>
            </a:r>
          </a:p>
          <a:p>
            <a:endParaRPr lang="en-GB" baseline="0" dirty="0" smtClean="0"/>
          </a:p>
          <a:p>
            <a:r>
              <a:rPr lang="en-GB" baseline="0" dirty="0" smtClean="0"/>
              <a:t>1 minute</a:t>
            </a:r>
            <a:endParaRPr lang="en-GB" dirty="0"/>
          </a:p>
        </p:txBody>
      </p:sp>
      <p:sp>
        <p:nvSpPr>
          <p:cNvPr id="4" name="Slide Number Placeholder 3"/>
          <p:cNvSpPr>
            <a:spLocks noGrp="1"/>
          </p:cNvSpPr>
          <p:nvPr>
            <p:ph type="sldNum" sz="quarter" idx="10"/>
          </p:nvPr>
        </p:nvSpPr>
        <p:spPr/>
        <p:txBody>
          <a:bodyPr/>
          <a:lstStyle/>
          <a:p>
            <a:fld id="{C7E27558-9731-42B1-AEA4-7EE97A6EA3B9}" type="slidenum">
              <a:rPr lang="en-GB" smtClean="0"/>
              <a:t>2</a:t>
            </a:fld>
            <a:endParaRPr lang="en-GB"/>
          </a:p>
        </p:txBody>
      </p:sp>
    </p:spTree>
    <p:extLst>
      <p:ext uri="{BB962C8B-B14F-4D97-AF65-F5344CB8AC3E}">
        <p14:creationId xmlns:p14="http://schemas.microsoft.com/office/powerpoint/2010/main" val="3896740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Introduce the word</a:t>
            </a:r>
          </a:p>
          <a:p>
            <a:endParaRPr lang="en-GB" baseline="0" dirty="0" smtClean="0"/>
          </a:p>
          <a:p>
            <a:r>
              <a:rPr lang="en-GB" baseline="0" dirty="0" smtClean="0"/>
              <a:t>Call and response: ask students “Repeat after me: </a:t>
            </a:r>
            <a:r>
              <a:rPr lang="en-GB" baseline="0" dirty="0" err="1" smtClean="0"/>
              <a:t>xxxxx</a:t>
            </a:r>
            <a:r>
              <a:rPr lang="en-GB" baseline="0" dirty="0" smtClean="0"/>
              <a:t>” Repeat until secure</a:t>
            </a:r>
          </a:p>
          <a:p>
            <a:r>
              <a:rPr lang="en-GB" baseline="0" dirty="0" smtClean="0"/>
              <a:t>Differentiation: write the word on the board and segment the word into graphemes / syllables</a:t>
            </a:r>
          </a:p>
          <a:p>
            <a:endParaRPr lang="en-GB" baseline="0" dirty="0" smtClean="0"/>
          </a:p>
          <a:p>
            <a:r>
              <a:rPr lang="en-GB" baseline="0" dirty="0" smtClean="0"/>
              <a:t>Ask the question – “what does XXXXXXX mean?” get them thinking but don’t take </a:t>
            </a:r>
            <a:r>
              <a:rPr lang="en-GB" baseline="0" dirty="0" smtClean="0"/>
              <a:t>responses (keep the pace quick). </a:t>
            </a:r>
            <a:r>
              <a:rPr lang="en-GB" baseline="0" dirty="0" smtClean="0"/>
              <a:t>Explain that they are going to read a story to exemplify the meaning of the word.</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Help – remember a noun is a thing – it can be abstract but it is the name we give something. And adjective describes a noun – we need to use this word class to use the word to apply the concept to  something or someone else – to describe them</a:t>
            </a:r>
            <a:r>
              <a:rPr lang="en-GB" baseline="0" dirty="0" smtClean="0"/>
              <a:t>. A verb is an action – what we do.</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endParaRPr lang="en-GB" baseline="0" dirty="0" smtClean="0"/>
          </a:p>
          <a:p>
            <a:endParaRPr lang="en-GB" baseline="0" dirty="0" smtClean="0"/>
          </a:p>
          <a:p>
            <a:r>
              <a:rPr lang="en-GB" baseline="0" dirty="0" smtClean="0"/>
              <a:t>1 minute</a:t>
            </a:r>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3</a:t>
            </a:fld>
            <a:endParaRPr lang="en-GB"/>
          </a:p>
        </p:txBody>
      </p:sp>
    </p:spTree>
    <p:extLst>
      <p:ext uri="{BB962C8B-B14F-4D97-AF65-F5344CB8AC3E}">
        <p14:creationId xmlns:p14="http://schemas.microsoft.com/office/powerpoint/2010/main" val="366383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Read the story.</a:t>
            </a:r>
          </a:p>
          <a:p>
            <a:endParaRPr lang="en-GB" baseline="0" dirty="0" smtClean="0"/>
          </a:p>
          <a:p>
            <a:r>
              <a:rPr lang="en-GB" baseline="0" dirty="0" smtClean="0"/>
              <a:t>Options: Teacher read the story. / Students read the story in pairs / one student reads to the class.</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Can take feedback from one or two students on the discussion point.</a:t>
            </a:r>
          </a:p>
          <a:p>
            <a:endParaRPr lang="en-GB" baseline="0" dirty="0" smtClean="0"/>
          </a:p>
          <a:p>
            <a:r>
              <a:rPr lang="en-GB" baseline="0" dirty="0" smtClean="0"/>
              <a:t>2 minutes</a:t>
            </a:r>
          </a:p>
        </p:txBody>
      </p:sp>
      <p:sp>
        <p:nvSpPr>
          <p:cNvPr id="4" name="Slide Number Placeholder 3"/>
          <p:cNvSpPr>
            <a:spLocks noGrp="1"/>
          </p:cNvSpPr>
          <p:nvPr>
            <p:ph type="sldNum" sz="quarter" idx="10"/>
          </p:nvPr>
        </p:nvSpPr>
        <p:spPr/>
        <p:txBody>
          <a:bodyPr/>
          <a:lstStyle/>
          <a:p>
            <a:fld id="{C7E27558-9731-42B1-AEA4-7EE97A6EA3B9}" type="slidenum">
              <a:rPr lang="en-GB" smtClean="0"/>
              <a:t>4</a:t>
            </a:fld>
            <a:endParaRPr lang="en-GB"/>
          </a:p>
        </p:txBody>
      </p:sp>
    </p:spTree>
    <p:extLst>
      <p:ext uri="{BB962C8B-B14F-4D97-AF65-F5344CB8AC3E}">
        <p14:creationId xmlns:p14="http://schemas.microsoft.com/office/powerpoint/2010/main" val="2641902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SEEC: Explain the word</a:t>
            </a:r>
          </a:p>
          <a:p>
            <a:endParaRPr lang="en-GB" dirty="0" smtClean="0"/>
          </a:p>
          <a:p>
            <a:r>
              <a:rPr lang="en-GB" dirty="0" smtClean="0"/>
              <a:t>Reading</a:t>
            </a:r>
            <a:r>
              <a:rPr lang="en-GB" baseline="0" dirty="0" smtClean="0"/>
              <a:t> </a:t>
            </a:r>
            <a:r>
              <a:rPr lang="en-GB" baseline="0" dirty="0" smtClean="0"/>
              <a:t>should be shared around the class. Move swiftly – say the student’s name only to move on to the new reader. Vary the amount they should read – one sentence / one paragraph depending on ability. Come back to the teacher reading periodically or to model good reading / pick up the pace. Students should demonstrate they are following with their finger / pen / a ruler.</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Read the definition</a:t>
            </a:r>
            <a:r>
              <a:rPr lang="en-GB" baseline="0" dirty="0" smtClean="0"/>
              <a:t> – get students to repeat back to you. Could do call and response: Teacher </a:t>
            </a:r>
            <a:r>
              <a:rPr lang="en-GB" baseline="0" dirty="0" smtClean="0"/>
              <a:t>“Hierarchy is </a:t>
            </a:r>
            <a:r>
              <a:rPr lang="en-GB" baseline="0" dirty="0" smtClean="0"/>
              <a:t>is…” Students complete chorally.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r>
              <a:rPr lang="en-GB" baseline="0" dirty="0" smtClean="0"/>
              <a:t>As your students get more confident, you may ask them to give you the definition</a:t>
            </a:r>
          </a:p>
          <a:p>
            <a:endParaRPr lang="en-GB" baseline="0" dirty="0" smtClean="0"/>
          </a:p>
          <a:p>
            <a:r>
              <a:rPr lang="en-GB" dirty="0" smtClean="0"/>
              <a:t>Differentiation for weak students:</a:t>
            </a:r>
            <a:r>
              <a:rPr lang="en-GB" baseline="0" dirty="0" smtClean="0"/>
              <a:t> </a:t>
            </a:r>
            <a:r>
              <a:rPr lang="en-GB" dirty="0" smtClean="0"/>
              <a:t>Check</a:t>
            </a:r>
            <a:r>
              <a:rPr lang="en-GB" baseline="0" dirty="0" smtClean="0"/>
              <a:t> for understanding of the basic meaning – ask why / how does each example relate to this word. Refer to the definition for each word. For example: “John, </a:t>
            </a:r>
            <a:r>
              <a:rPr lang="en-GB" baseline="0" dirty="0" smtClean="0"/>
              <a:t>What is the example of hierarchy in the story? / Why is that an example of a hierarchy?”</a:t>
            </a:r>
            <a:endParaRPr lang="en-GB" baseline="0" dirty="0" smtClean="0"/>
          </a:p>
          <a:p>
            <a:endParaRPr lang="en-GB" baseline="0" dirty="0" smtClean="0"/>
          </a:p>
          <a:p>
            <a:r>
              <a:rPr lang="en-GB" baseline="0" dirty="0" smtClean="0"/>
              <a:t>2 minutes</a:t>
            </a:r>
          </a:p>
          <a:p>
            <a:endParaRPr lang="en-GB" dirty="0" smtClean="0"/>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5</a:t>
            </a:fld>
            <a:endParaRPr lang="en-GB"/>
          </a:p>
        </p:txBody>
      </p:sp>
    </p:spTree>
    <p:extLst>
      <p:ext uri="{BB962C8B-B14F-4D97-AF65-F5344CB8AC3E}">
        <p14:creationId xmlns:p14="http://schemas.microsoft.com/office/powerpoint/2010/main" val="103017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SEEC:</a:t>
            </a:r>
            <a:r>
              <a:rPr lang="en-GB" baseline="0" dirty="0" smtClean="0"/>
              <a:t> Explore the word</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section prevents</a:t>
            </a:r>
            <a:r>
              <a:rPr lang="en-GB" baseline="0" dirty="0" smtClean="0"/>
              <a:t> misconceptions and allows students to practise hearing, saying, using and applying the word.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Teacher or student read the info. Student read discussion question.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Can do in pairs: give one minute for the activity in pairs and one minute for feedback or as a whole class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2 minutes</a:t>
            </a:r>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6</a:t>
            </a:fld>
            <a:endParaRPr lang="en-GB"/>
          </a:p>
        </p:txBody>
      </p:sp>
    </p:spTree>
    <p:extLst>
      <p:ext uri="{BB962C8B-B14F-4D97-AF65-F5344CB8AC3E}">
        <p14:creationId xmlns:p14="http://schemas.microsoft.com/office/powerpoint/2010/main" val="645826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section prevents</a:t>
            </a:r>
            <a:r>
              <a:rPr lang="en-GB" baseline="0" dirty="0" smtClean="0"/>
              <a:t> misconceptions and allows students to practise hearing, saying, using and applying the word.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Teacher or student read the info. Student read discussion question.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err="1" smtClean="0"/>
              <a:t>Egs</a:t>
            </a:r>
            <a:r>
              <a:rPr lang="en-GB" baseline="0" dirty="0" smtClean="0"/>
              <a:t> – business, royal family etc.</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Can do in pairs: give one minute for the activity in pairs and one minute for feedback or as a whole class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2 minutes</a:t>
            </a:r>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7</a:t>
            </a:fld>
            <a:endParaRPr lang="en-GB"/>
          </a:p>
        </p:txBody>
      </p:sp>
    </p:spTree>
    <p:extLst>
      <p:ext uri="{BB962C8B-B14F-4D97-AF65-F5344CB8AC3E}">
        <p14:creationId xmlns:p14="http://schemas.microsoft.com/office/powerpoint/2010/main" val="3612172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section allows teachers to check</a:t>
            </a:r>
            <a:r>
              <a:rPr lang="en-GB" baseline="0" dirty="0" smtClean="0"/>
              <a:t> for understanding</a:t>
            </a:r>
          </a:p>
          <a:p>
            <a:endParaRPr lang="en-GB" baseline="0" dirty="0" smtClean="0"/>
          </a:p>
          <a:p>
            <a:r>
              <a:rPr lang="en-GB" baseline="0" dirty="0" smtClean="0"/>
              <a:t>Students can do individually.</a:t>
            </a:r>
            <a:endParaRPr lang="en-GB" dirty="0" smtClean="0"/>
          </a:p>
          <a:p>
            <a:endParaRPr lang="en-GB" dirty="0" smtClean="0"/>
          </a:p>
          <a:p>
            <a:r>
              <a:rPr lang="en-GB" dirty="0" smtClean="0"/>
              <a:t>Check first one is correct as</a:t>
            </a:r>
            <a:r>
              <a:rPr lang="en-GB" baseline="0" dirty="0" smtClean="0"/>
              <a:t> a</a:t>
            </a:r>
            <a:r>
              <a:rPr lang="en-GB" dirty="0" smtClean="0"/>
              <a:t> class before moving on to subsequent examples</a:t>
            </a:r>
          </a:p>
          <a:p>
            <a:endParaRPr lang="en-GB" dirty="0" smtClean="0"/>
          </a:p>
          <a:p>
            <a:r>
              <a:rPr lang="en-GB" baseline="0" dirty="0" smtClean="0"/>
              <a:t>Teacher can circulate to check answers or get students to self mark after or students can chorally call out “correct” / “incorrect”</a:t>
            </a:r>
            <a:endParaRPr lang="en-GB" dirty="0" smtClean="0"/>
          </a:p>
          <a:p>
            <a:endParaRPr lang="en-GB" dirty="0" smtClean="0"/>
          </a:p>
          <a:p>
            <a:r>
              <a:rPr lang="en-GB" dirty="0" smtClean="0"/>
              <a:t>Answers are in </a:t>
            </a:r>
            <a:r>
              <a:rPr lang="en-GB" dirty="0" smtClean="0"/>
              <a:t>the teacher </a:t>
            </a:r>
            <a:r>
              <a:rPr lang="en-GB" dirty="0" smtClean="0"/>
              <a:t>booklet</a:t>
            </a:r>
            <a:r>
              <a:rPr lang="en-GB" dirty="0" smtClean="0"/>
              <a:t>. Correct: 1, 2, 5, 7, 9, 10. Incorrect: 3, 4, 6, 8</a:t>
            </a:r>
            <a:endParaRPr lang="en-GB" baseline="0" dirty="0" smtClean="0"/>
          </a:p>
          <a:p>
            <a:endParaRPr lang="en-GB" baseline="0" dirty="0" smtClean="0"/>
          </a:p>
          <a:p>
            <a:r>
              <a:rPr lang="en-GB" baseline="0" dirty="0" smtClean="0"/>
              <a:t>Class call out of “correct” / “incorrect”</a:t>
            </a:r>
            <a:endParaRPr lang="en-GB" dirty="0" smtClean="0"/>
          </a:p>
          <a:p>
            <a:endParaRPr lang="en-GB" dirty="0" smtClean="0"/>
          </a:p>
          <a:p>
            <a:endParaRPr lang="en-GB" dirty="0" smtClean="0"/>
          </a:p>
          <a:p>
            <a:r>
              <a:rPr lang="en-GB" dirty="0" smtClean="0"/>
              <a:t>2 minutes</a:t>
            </a:r>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8</a:t>
            </a:fld>
            <a:endParaRPr lang="en-GB"/>
          </a:p>
        </p:txBody>
      </p:sp>
    </p:spTree>
    <p:extLst>
      <p:ext uri="{BB962C8B-B14F-4D97-AF65-F5344CB8AC3E}">
        <p14:creationId xmlns:p14="http://schemas.microsoft.com/office/powerpoint/2010/main" val="2154769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Whole class – teacher leads.</a:t>
            </a:r>
          </a:p>
          <a:p>
            <a:endParaRPr lang="en-US" baseline="0" dirty="0" smtClean="0"/>
          </a:p>
          <a:p>
            <a:r>
              <a:rPr lang="en-US" baseline="0" dirty="0" smtClean="0"/>
              <a:t>Explain </a:t>
            </a:r>
            <a:r>
              <a:rPr lang="en-US" baseline="0" dirty="0" smtClean="0"/>
              <a:t>that they did not look at the word patriarch last lesson but hands up if thy have come across this word before?</a:t>
            </a:r>
          </a:p>
          <a:p>
            <a:endParaRPr lang="en-US" baseline="0" dirty="0" smtClean="0"/>
          </a:p>
          <a:p>
            <a:r>
              <a:rPr lang="en-US" baseline="0" dirty="0" smtClean="0"/>
              <a:t>Examples that contain the root Arch – monarch, monarchy, oligarch, oligarchy, matriarch, anarchy, archive etc.</a:t>
            </a:r>
          </a:p>
          <a:p>
            <a:endParaRPr lang="en-US" baseline="0" dirty="0" smtClean="0"/>
          </a:p>
          <a:p>
            <a:r>
              <a:rPr lang="en-US" baseline="0" dirty="0" smtClean="0"/>
              <a:t>https://membean.com/wrotds/arch-rule</a:t>
            </a:r>
          </a:p>
          <a:p>
            <a:endParaRPr lang="en-US" baseline="0" dirty="0" smtClean="0"/>
          </a:p>
          <a:p>
            <a:endParaRPr lang="en-US" baseline="0" dirty="0" smtClean="0"/>
          </a:p>
          <a:p>
            <a:endParaRPr lang="en-US" baseline="0" dirty="0" smtClean="0"/>
          </a:p>
          <a:p>
            <a:endParaRPr lang="en-GB" baseline="0" dirty="0" smtClean="0"/>
          </a:p>
        </p:txBody>
      </p:sp>
      <p:sp>
        <p:nvSpPr>
          <p:cNvPr id="4" name="Slide Number Placeholder 3"/>
          <p:cNvSpPr>
            <a:spLocks noGrp="1"/>
          </p:cNvSpPr>
          <p:nvPr>
            <p:ph type="sldNum" sz="quarter" idx="10"/>
          </p:nvPr>
        </p:nvSpPr>
        <p:spPr/>
        <p:txBody>
          <a:bodyPr/>
          <a:lstStyle/>
          <a:p>
            <a:fld id="{C7E27558-9731-42B1-AEA4-7EE97A6EA3B9}" type="slidenum">
              <a:rPr lang="en-GB" smtClean="0"/>
              <a:t>9</a:t>
            </a:fld>
            <a:endParaRPr lang="en-GB"/>
          </a:p>
        </p:txBody>
      </p:sp>
    </p:spTree>
    <p:extLst>
      <p:ext uri="{BB962C8B-B14F-4D97-AF65-F5344CB8AC3E}">
        <p14:creationId xmlns:p14="http://schemas.microsoft.com/office/powerpoint/2010/main" val="2342730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B294934-4117-49BD-9799-1D12DFC6020B}" type="datetimeFigureOut">
              <a:rPr lang="en-GB" smtClean="0"/>
              <a:t>22/03/2021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686635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294934-4117-49BD-9799-1D12DFC6020B}" type="datetimeFigureOut">
              <a:rPr lang="en-GB" smtClean="0"/>
              <a:t>22/03/2021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367368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294934-4117-49BD-9799-1D12DFC6020B}" type="datetimeFigureOut">
              <a:rPr lang="en-GB" smtClean="0"/>
              <a:t>22/03/2021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2580912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294934-4117-49BD-9799-1D12DFC6020B}" type="datetimeFigureOut">
              <a:rPr lang="en-GB" smtClean="0"/>
              <a:t>22/03/2021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10834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B294934-4117-49BD-9799-1D12DFC6020B}" type="datetimeFigureOut">
              <a:rPr lang="en-GB" smtClean="0"/>
              <a:t>22/03/2021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290128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B294934-4117-49BD-9799-1D12DFC6020B}" type="datetimeFigureOut">
              <a:rPr lang="en-GB" smtClean="0"/>
              <a:t>22/03/2021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905562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B294934-4117-49BD-9799-1D12DFC6020B}" type="datetimeFigureOut">
              <a:rPr lang="en-GB" smtClean="0"/>
              <a:t>22/03/2021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2829474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B294934-4117-49BD-9799-1D12DFC6020B}" type="datetimeFigureOut">
              <a:rPr lang="en-GB" smtClean="0"/>
              <a:t>22/03/2021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80297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94934-4117-49BD-9799-1D12DFC6020B}" type="datetimeFigureOut">
              <a:rPr lang="en-GB" smtClean="0"/>
              <a:t>22/03/2021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4092505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B294934-4117-49BD-9799-1D12DFC6020B}" type="datetimeFigureOut">
              <a:rPr lang="en-GB" smtClean="0"/>
              <a:t>22/03/2021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3352870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B294934-4117-49BD-9799-1D12DFC6020B}" type="datetimeFigureOut">
              <a:rPr lang="en-GB" smtClean="0"/>
              <a:t>22/03/2021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310CEFB-534F-482A-A90B-E787C6E1EE7E}" type="slidenum">
              <a:rPr lang="en-GB" smtClean="0"/>
              <a:t>‹#›</a:t>
            </a:fld>
            <a:endParaRPr lang="en-GB"/>
          </a:p>
        </p:txBody>
      </p:sp>
    </p:spTree>
    <p:extLst>
      <p:ext uri="{BB962C8B-B14F-4D97-AF65-F5344CB8AC3E}">
        <p14:creationId xmlns:p14="http://schemas.microsoft.com/office/powerpoint/2010/main" val="305485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94934-4117-49BD-9799-1D12DFC6020B}" type="datetimeFigureOut">
              <a:rPr lang="en-GB" smtClean="0"/>
              <a:t>22/03/2021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10CEFB-534F-482A-A90B-E787C6E1EE7E}" type="slidenum">
              <a:rPr lang="en-GB" smtClean="0"/>
              <a:t>‹#›</a:t>
            </a:fld>
            <a:endParaRPr lang="en-GB"/>
          </a:p>
        </p:txBody>
      </p:sp>
    </p:spTree>
    <p:extLst>
      <p:ext uri="{BB962C8B-B14F-4D97-AF65-F5344CB8AC3E}">
        <p14:creationId xmlns:p14="http://schemas.microsoft.com/office/powerpoint/2010/main" val="3780000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tmp"/></Relationships>
</file>

<file path=ppt/slides/_rels/slide11.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tmp"/></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6.tm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tm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1.tmp"/><Relationship Id="rId2" Type="http://schemas.openxmlformats.org/officeDocument/2006/relationships/slideLayout" Target="../slideLayouts/slideLayout2.xml"/><Relationship Id="rId1" Type="http://schemas.openxmlformats.org/officeDocument/2006/relationships/video" Target="https://www.youtube.com/embed/4xG2aJa6UyY" TargetMode="Externa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0317" b="42730"/>
          <a:stretch/>
        </p:blipFill>
        <p:spPr>
          <a:xfrm>
            <a:off x="1524000" y="714103"/>
            <a:ext cx="9144000" cy="4752358"/>
          </a:xfrm>
          <a:prstGeom prst="rect">
            <a:avLst/>
          </a:prstGeom>
        </p:spPr>
      </p:pic>
    </p:spTree>
    <p:extLst>
      <p:ext uri="{BB962C8B-B14F-4D97-AF65-F5344CB8AC3E}">
        <p14:creationId xmlns:p14="http://schemas.microsoft.com/office/powerpoint/2010/main" val="253812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Read about the word:</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953" y="2172704"/>
            <a:ext cx="7467601" cy="6858000"/>
          </a:xfrm>
          <a:prstGeom prst="rect">
            <a:avLst/>
          </a:prstGeom>
        </p:spPr>
      </p:pic>
    </p:spTree>
    <p:extLst>
      <p:ext uri="{BB962C8B-B14F-4D97-AF65-F5344CB8AC3E}">
        <p14:creationId xmlns:p14="http://schemas.microsoft.com/office/powerpoint/2010/main" val="1083467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0476" y="0"/>
            <a:ext cx="7467601" cy="6858000"/>
          </a:xfrm>
          <a:prstGeom prst="rect">
            <a:avLst/>
          </a:prstGeom>
        </p:spPr>
      </p:pic>
    </p:spTree>
    <p:extLst>
      <p:ext uri="{BB962C8B-B14F-4D97-AF65-F5344CB8AC3E}">
        <p14:creationId xmlns:p14="http://schemas.microsoft.com/office/powerpoint/2010/main" val="1180866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3"/>
          <a:srcRect b="6831"/>
          <a:stretch/>
        </p:blipFill>
        <p:spPr>
          <a:xfrm>
            <a:off x="2189790" y="-15960"/>
            <a:ext cx="7377944" cy="6873960"/>
          </a:xfrm>
          <a:prstGeom prst="rect">
            <a:avLst/>
          </a:prstGeom>
        </p:spPr>
      </p:pic>
    </p:spTree>
    <p:extLst>
      <p:ext uri="{BB962C8B-B14F-4D97-AF65-F5344CB8AC3E}">
        <p14:creationId xmlns:p14="http://schemas.microsoft.com/office/powerpoint/2010/main" val="1447653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Write about the word:</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591" y="1927951"/>
            <a:ext cx="6142453" cy="6858000"/>
          </a:xfrm>
          <a:prstGeom prst="rect">
            <a:avLst/>
          </a:prstGeom>
        </p:spPr>
      </p:pic>
    </p:spTree>
    <p:extLst>
      <p:ext uri="{BB962C8B-B14F-4D97-AF65-F5344CB8AC3E}">
        <p14:creationId xmlns:p14="http://schemas.microsoft.com/office/powerpoint/2010/main" val="806036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Objectives</a:t>
            </a:r>
            <a:endParaRPr lang="en-GB" dirty="0"/>
          </a:p>
        </p:txBody>
      </p:sp>
      <p:sp>
        <p:nvSpPr>
          <p:cNvPr id="3" name="Content Placeholder 2"/>
          <p:cNvSpPr>
            <a:spLocks noGrp="1"/>
          </p:cNvSpPr>
          <p:nvPr>
            <p:ph idx="1"/>
          </p:nvPr>
        </p:nvSpPr>
        <p:spPr>
          <a:xfrm>
            <a:off x="838199" y="5141648"/>
            <a:ext cx="11088577" cy="1710197"/>
          </a:xfrm>
        </p:spPr>
        <p:txBody>
          <a:bodyPr>
            <a:normAutofit/>
          </a:bodyPr>
          <a:lstStyle/>
          <a:p>
            <a:pPr marL="0" indent="0">
              <a:buNone/>
            </a:pPr>
            <a:r>
              <a:rPr lang="en-GB" sz="3200" dirty="0" smtClean="0"/>
              <a:t>SO THAT…</a:t>
            </a:r>
          </a:p>
          <a:p>
            <a:pPr marL="0" indent="0">
              <a:buNone/>
            </a:pPr>
            <a:r>
              <a:rPr lang="en-GB" sz="3200" dirty="0" smtClean="0"/>
              <a:t>I can understand how the word is used in a text, use it in my own writing and improve my vocabulary.</a:t>
            </a:r>
          </a:p>
          <a:p>
            <a:endParaRPr lang="en-GB" dirty="0" smtClean="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0317" b="42730"/>
          <a:stretch/>
        </p:blipFill>
        <p:spPr>
          <a:xfrm>
            <a:off x="8977478" y="310159"/>
            <a:ext cx="2949299" cy="1532822"/>
          </a:xfrm>
          <a:prstGeom prst="rect">
            <a:avLst/>
          </a:prstGeom>
        </p:spPr>
      </p:pic>
      <p:sp>
        <p:nvSpPr>
          <p:cNvPr id="7" name="Rectangle 6"/>
          <p:cNvSpPr/>
          <p:nvPr/>
        </p:nvSpPr>
        <p:spPr>
          <a:xfrm>
            <a:off x="1822358" y="906681"/>
            <a:ext cx="6888480" cy="954107"/>
          </a:xfrm>
          <a:prstGeom prst="rect">
            <a:avLst/>
          </a:prstGeom>
        </p:spPr>
        <p:txBody>
          <a:bodyPr wrap="square">
            <a:spAutoFit/>
          </a:bodyPr>
          <a:lstStyle/>
          <a:p>
            <a:endParaRPr lang="en-GB" sz="2800" dirty="0" smtClean="0"/>
          </a:p>
          <a:p>
            <a:endParaRPr lang="en-GB" sz="2800" dirty="0" smtClean="0"/>
          </a:p>
        </p:txBody>
      </p:sp>
      <p:grpSp>
        <p:nvGrpSpPr>
          <p:cNvPr id="15" name="Group 14"/>
          <p:cNvGrpSpPr/>
          <p:nvPr/>
        </p:nvGrpSpPr>
        <p:grpSpPr>
          <a:xfrm>
            <a:off x="838199" y="1603191"/>
            <a:ext cx="7173641" cy="3169898"/>
            <a:chOff x="4307829" y="1383734"/>
            <a:chExt cx="6912864" cy="3313096"/>
          </a:xfrm>
        </p:grpSpPr>
        <p:grpSp>
          <p:nvGrpSpPr>
            <p:cNvPr id="14" name="Group 13"/>
            <p:cNvGrpSpPr/>
            <p:nvPr/>
          </p:nvGrpSpPr>
          <p:grpSpPr>
            <a:xfrm>
              <a:off x="4307829" y="1383734"/>
              <a:ext cx="6912864" cy="3313096"/>
              <a:chOff x="4309526" y="1383734"/>
              <a:chExt cx="6912864" cy="3313096"/>
            </a:xfrm>
          </p:grpSpPr>
          <p:grpSp>
            <p:nvGrpSpPr>
              <p:cNvPr id="13" name="Group 12"/>
              <p:cNvGrpSpPr/>
              <p:nvPr/>
            </p:nvGrpSpPr>
            <p:grpSpPr>
              <a:xfrm>
                <a:off x="4309526" y="1383734"/>
                <a:ext cx="6912864" cy="3313096"/>
                <a:chOff x="519511" y="1458882"/>
                <a:chExt cx="6912864" cy="3313096"/>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511" y="1458882"/>
                  <a:ext cx="6912864" cy="3313096"/>
                </a:xfrm>
                <a:prstGeom prst="rect">
                  <a:avLst/>
                </a:prstGeom>
              </p:spPr>
            </p:pic>
            <p:sp>
              <p:nvSpPr>
                <p:cNvPr id="12" name="Rectangle 11"/>
                <p:cNvSpPr/>
                <p:nvPr/>
              </p:nvSpPr>
              <p:spPr>
                <a:xfrm>
                  <a:off x="1495374" y="2864344"/>
                  <a:ext cx="4815357" cy="461665"/>
                </a:xfrm>
                <a:prstGeom prst="rect">
                  <a:avLst/>
                </a:prstGeom>
              </p:spPr>
              <p:txBody>
                <a:bodyPr wrap="none">
                  <a:spAutoFit/>
                </a:bodyPr>
                <a:lstStyle/>
                <a:p>
                  <a:r>
                    <a:rPr lang="en-GB" sz="2400" dirty="0"/>
                    <a:t>Understand the meaning of the word</a:t>
                  </a:r>
                </a:p>
              </p:txBody>
            </p:sp>
          </p:grpSp>
          <p:sp>
            <p:nvSpPr>
              <p:cNvPr id="11" name="Rectangle 10"/>
              <p:cNvSpPr/>
              <p:nvPr/>
            </p:nvSpPr>
            <p:spPr>
              <a:xfrm>
                <a:off x="4666488" y="3825630"/>
                <a:ext cx="6430478" cy="461665"/>
              </a:xfrm>
              <a:prstGeom prst="rect">
                <a:avLst/>
              </a:prstGeom>
            </p:spPr>
            <p:txBody>
              <a:bodyPr wrap="none">
                <a:spAutoFit/>
              </a:bodyPr>
              <a:lstStyle/>
              <a:p>
                <a:r>
                  <a:rPr lang="en-GB" sz="2400" dirty="0"/>
                  <a:t>Know the word (be able to read and pronounce it)</a:t>
                </a:r>
              </a:p>
            </p:txBody>
          </p:sp>
        </p:grpSp>
        <p:sp>
          <p:nvSpPr>
            <p:cNvPr id="10" name="TextBox 9"/>
            <p:cNvSpPr txBox="1"/>
            <p:nvPr/>
          </p:nvSpPr>
          <p:spPr>
            <a:xfrm>
              <a:off x="5373278" y="1730922"/>
              <a:ext cx="5611714" cy="461665"/>
            </a:xfrm>
            <a:prstGeom prst="rect">
              <a:avLst/>
            </a:prstGeom>
            <a:noFill/>
          </p:spPr>
          <p:txBody>
            <a:bodyPr wrap="square" rtlCol="0">
              <a:spAutoFit/>
            </a:bodyPr>
            <a:lstStyle/>
            <a:p>
              <a:r>
                <a:rPr lang="en-GB" sz="2400" dirty="0"/>
                <a:t>Be able to use the word in a sentence</a:t>
              </a:r>
            </a:p>
          </p:txBody>
        </p:sp>
      </p:grpSp>
    </p:spTree>
    <p:extLst>
      <p:ext uri="{BB962C8B-B14F-4D97-AF65-F5344CB8AC3E}">
        <p14:creationId xmlns:p14="http://schemas.microsoft.com/office/powerpoint/2010/main" val="2564993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46" y="364671"/>
            <a:ext cx="11481013" cy="1325563"/>
          </a:xfrm>
          <a:solidFill>
            <a:schemeClr val="accent1">
              <a:lumMod val="20000"/>
              <a:lumOff val="80000"/>
            </a:schemeClr>
          </a:solidFill>
          <a:ln>
            <a:solidFill>
              <a:schemeClr val="tx1"/>
            </a:solidFill>
          </a:ln>
        </p:spPr>
        <p:txBody>
          <a:bodyPr>
            <a:normAutofit/>
          </a:bodyPr>
          <a:lstStyle/>
          <a:p>
            <a:r>
              <a:rPr lang="en-GB" sz="4800" b="1" u="sng" dirty="0" smtClean="0">
                <a:latin typeface="+mn-lt"/>
              </a:rPr>
              <a:t>Introduce the word</a:t>
            </a:r>
            <a:r>
              <a:rPr lang="en-GB" sz="4800" b="1" u="sng" dirty="0" smtClean="0"/>
              <a:t>:</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382539" y="364671"/>
            <a:ext cx="2611820" cy="1358146"/>
          </a:xfrm>
          <a:prstGeom prst="rect">
            <a:avLst/>
          </a:prstGeom>
        </p:spPr>
      </p:pic>
      <p:sp>
        <p:nvSpPr>
          <p:cNvPr id="5" name="TextBox 4"/>
          <p:cNvSpPr txBox="1"/>
          <p:nvPr/>
        </p:nvSpPr>
        <p:spPr>
          <a:xfrm>
            <a:off x="513347" y="2213810"/>
            <a:ext cx="7170821" cy="3785652"/>
          </a:xfrm>
          <a:prstGeom prst="rect">
            <a:avLst/>
          </a:prstGeom>
          <a:noFill/>
        </p:spPr>
        <p:txBody>
          <a:bodyPr wrap="square" rtlCol="0">
            <a:spAutoFit/>
          </a:bodyPr>
          <a:lstStyle/>
          <a:p>
            <a:r>
              <a:rPr lang="en-GB" sz="4800" b="1" dirty="0" smtClean="0"/>
              <a:t>Hierarchy</a:t>
            </a:r>
          </a:p>
          <a:p>
            <a:endParaRPr lang="en-GB" sz="4800" b="1" dirty="0"/>
          </a:p>
          <a:p>
            <a:r>
              <a:rPr lang="en-GB" sz="4800" b="1" dirty="0" smtClean="0"/>
              <a:t>Noun : </a:t>
            </a:r>
            <a:r>
              <a:rPr lang="en-GB" sz="4800" b="1" dirty="0"/>
              <a:t>Hierarchy</a:t>
            </a:r>
            <a:endParaRPr lang="en-GB" sz="4800" b="1" dirty="0" smtClean="0"/>
          </a:p>
          <a:p>
            <a:endParaRPr lang="en-GB" sz="4800" b="1" dirty="0"/>
          </a:p>
          <a:p>
            <a:r>
              <a:rPr lang="en-GB" sz="4800" b="1" dirty="0" smtClean="0"/>
              <a:t>Adjective: Hierarchical</a:t>
            </a:r>
            <a:endParaRPr lang="en-GB" sz="4800" b="1"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2240" y="2447977"/>
            <a:ext cx="2528705" cy="2283576"/>
          </a:xfrm>
          <a:prstGeom prst="rect">
            <a:avLst/>
          </a:prstGeom>
        </p:spPr>
      </p:pic>
    </p:spTree>
    <p:extLst>
      <p:ext uri="{BB962C8B-B14F-4D97-AF65-F5344CB8AC3E}">
        <p14:creationId xmlns:p14="http://schemas.microsoft.com/office/powerpoint/2010/main" val="538967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2"/>
            <a:ext cx="11437768" cy="1404852"/>
          </a:xfrm>
          <a:solidFill>
            <a:schemeClr val="accent1">
              <a:lumMod val="20000"/>
              <a:lumOff val="80000"/>
            </a:schemeClr>
          </a:solidFill>
          <a:ln>
            <a:solidFill>
              <a:schemeClr val="tx1"/>
            </a:solidFill>
          </a:ln>
        </p:spPr>
        <p:txBody>
          <a:bodyPr>
            <a:normAutofit fontScale="90000"/>
          </a:bodyPr>
          <a:lstStyle/>
          <a:p>
            <a:r>
              <a:rPr lang="en-GB" sz="4800" b="1" u="sng" dirty="0" smtClean="0">
                <a:latin typeface="+mn-lt"/>
              </a:rPr>
              <a:t>Word example: </a:t>
            </a:r>
            <a:br>
              <a:rPr lang="en-GB" sz="4800" b="1" u="sng" dirty="0" smtClean="0">
                <a:latin typeface="+mn-lt"/>
              </a:rPr>
            </a:br>
            <a:r>
              <a:rPr lang="en-GB" sz="4800" b="1" u="sng" dirty="0" smtClean="0">
                <a:latin typeface="+mn-lt"/>
              </a:rPr>
              <a:t>read the story and discuss</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591" y="2082880"/>
            <a:ext cx="11120544" cy="4728189"/>
          </a:xfrm>
          <a:prstGeom prst="rect">
            <a:avLst/>
          </a:prstGeom>
        </p:spPr>
      </p:pic>
    </p:spTree>
    <p:extLst>
      <p:ext uri="{BB962C8B-B14F-4D97-AF65-F5344CB8AC3E}">
        <p14:creationId xmlns:p14="http://schemas.microsoft.com/office/powerpoint/2010/main" val="3615012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59994" y="4248365"/>
            <a:ext cx="10789870" cy="2308324"/>
          </a:xfrm>
          <a:prstGeom prst="rect">
            <a:avLst/>
          </a:prstGeom>
          <a:solidFill>
            <a:schemeClr val="accent1">
              <a:lumMod val="20000"/>
              <a:lumOff val="80000"/>
            </a:schemeClr>
          </a:solidFill>
          <a:ln w="38100">
            <a:solidFill>
              <a:schemeClr val="tx1"/>
            </a:solidFill>
          </a:ln>
        </p:spPr>
        <p:txBody>
          <a:bodyPr wrap="square" rtlCol="0">
            <a:spAutoFit/>
          </a:bodyPr>
          <a:lstStyle/>
          <a:p>
            <a:r>
              <a:rPr lang="en-GB" sz="4800" dirty="0" smtClean="0"/>
              <a:t>Definition:</a:t>
            </a:r>
          </a:p>
          <a:p>
            <a:r>
              <a:rPr lang="en-GB" sz="4800" dirty="0" smtClean="0"/>
              <a:t>Hierarchy is </a:t>
            </a:r>
            <a:r>
              <a:rPr lang="en-GB" sz="4800" dirty="0" smtClean="0"/>
              <a:t>a system of putting things in order of importance.</a:t>
            </a:r>
            <a:endParaRPr lang="en-GB" sz="4800" dirty="0"/>
          </a:p>
        </p:txBody>
      </p:sp>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Introduce the meaning:</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590" y="2013876"/>
            <a:ext cx="11402083" cy="2125637"/>
          </a:xfrm>
          <a:prstGeom prst="rect">
            <a:avLst/>
          </a:prstGeom>
        </p:spPr>
      </p:pic>
      <p:grpSp>
        <p:nvGrpSpPr>
          <p:cNvPr id="6" name="Group 5"/>
          <p:cNvGrpSpPr/>
          <p:nvPr/>
        </p:nvGrpSpPr>
        <p:grpSpPr>
          <a:xfrm>
            <a:off x="801653" y="4248365"/>
            <a:ext cx="10748211" cy="2308323"/>
            <a:chOff x="426325" y="3763575"/>
            <a:chExt cx="10748211" cy="1569660"/>
          </a:xfrm>
        </p:grpSpPr>
        <p:sp>
          <p:nvSpPr>
            <p:cNvPr id="7" name="TextBox 6"/>
            <p:cNvSpPr txBox="1"/>
            <p:nvPr/>
          </p:nvSpPr>
          <p:spPr>
            <a:xfrm>
              <a:off x="426325" y="3763575"/>
              <a:ext cx="10748211" cy="1569660"/>
            </a:xfrm>
            <a:prstGeom prst="rect">
              <a:avLst/>
            </a:prstGeom>
            <a:solidFill>
              <a:schemeClr val="accent1">
                <a:lumMod val="20000"/>
                <a:lumOff val="80000"/>
              </a:schemeClr>
            </a:solidFill>
            <a:ln w="38100">
              <a:solidFill>
                <a:schemeClr val="tx1"/>
              </a:solidFill>
            </a:ln>
          </p:spPr>
          <p:txBody>
            <a:bodyPr wrap="square" rtlCol="0">
              <a:spAutoFit/>
            </a:bodyPr>
            <a:lstStyle/>
            <a:p>
              <a:r>
                <a:rPr lang="en-GB" sz="4800" dirty="0" smtClean="0"/>
                <a:t>Definition:</a:t>
              </a:r>
            </a:p>
            <a:p>
              <a:r>
                <a:rPr lang="en-GB" sz="4800" dirty="0" smtClean="0"/>
                <a:t>Hierarchy is…</a:t>
              </a:r>
              <a:endParaRPr lang="en-GB" sz="4800"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22418" y="3965215"/>
              <a:ext cx="1291585" cy="1166380"/>
            </a:xfrm>
            <a:prstGeom prst="rect">
              <a:avLst/>
            </a:prstGeom>
          </p:spPr>
        </p:pic>
      </p:grpSp>
    </p:spTree>
    <p:extLst>
      <p:ext uri="{BB962C8B-B14F-4D97-AF65-F5344CB8AC3E}">
        <p14:creationId xmlns:p14="http://schemas.microsoft.com/office/powerpoint/2010/main" val="396615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Using the word:</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5" name="Picture 4" descr="Screen Clipping"/>
          <p:cNvPicPr>
            <a:picLocks noChangeAspect="1"/>
          </p:cNvPicPr>
          <p:nvPr/>
        </p:nvPicPr>
        <p:blipFill rotWithShape="1">
          <a:blip r:embed="rId4">
            <a:extLst>
              <a:ext uri="{28A0092B-C50C-407E-A947-70E740481C1C}">
                <a14:useLocalDpi xmlns:a14="http://schemas.microsoft.com/office/drawing/2010/main" val="0"/>
              </a:ext>
            </a:extLst>
          </a:blip>
          <a:srcRect t="1112" b="7142"/>
          <a:stretch/>
        </p:blipFill>
        <p:spPr>
          <a:xfrm>
            <a:off x="672741" y="1828799"/>
            <a:ext cx="7314487" cy="4888523"/>
          </a:xfrm>
          <a:prstGeom prst="rect">
            <a:avLst/>
          </a:prstGeom>
        </p:spPr>
      </p:pic>
    </p:spTree>
    <p:extLst>
      <p:ext uri="{BB962C8B-B14F-4D97-AF65-F5344CB8AC3E}">
        <p14:creationId xmlns:p14="http://schemas.microsoft.com/office/powerpoint/2010/main" val="2897264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Using the word:</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3" name="Picture 2"/>
          <p:cNvPicPr>
            <a:picLocks noChangeAspect="1"/>
          </p:cNvPicPr>
          <p:nvPr/>
        </p:nvPicPr>
        <p:blipFill rotWithShape="1">
          <a:blip r:embed="rId4"/>
          <a:srcRect t="2253" b="3018"/>
          <a:stretch/>
        </p:blipFill>
        <p:spPr>
          <a:xfrm>
            <a:off x="556591" y="1861850"/>
            <a:ext cx="8626588" cy="4770303"/>
          </a:xfrm>
          <a:prstGeom prst="rect">
            <a:avLst/>
          </a:prstGeom>
        </p:spPr>
      </p:pic>
    </p:spTree>
    <p:extLst>
      <p:ext uri="{BB962C8B-B14F-4D97-AF65-F5344CB8AC3E}">
        <p14:creationId xmlns:p14="http://schemas.microsoft.com/office/powerpoint/2010/main" val="3118977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Check our understanding:</a:t>
            </a:r>
            <a:endParaRPr lang="en-GB" sz="4800" b="1" u="sng" dirty="0"/>
          </a:p>
        </p:txBody>
      </p:sp>
      <p:pic>
        <p:nvPicPr>
          <p:cNvPr id="4" name="Content Placeholder 3"/>
          <p:cNvPicPr>
            <a:picLocks noGrp="1" noChangeAspect="1"/>
          </p:cNvPicPr>
          <p:nvPr>
            <p:ph idx="1"/>
          </p:nvPr>
        </p:nvPicPr>
        <p:blipFill>
          <a:blip r:embed="rId4"/>
          <a:stretch>
            <a:fillRect/>
          </a:stretch>
        </p:blipFill>
        <p:spPr>
          <a:xfrm>
            <a:off x="9292720" y="364671"/>
            <a:ext cx="2701639" cy="1404852"/>
          </a:xfrm>
          <a:prstGeom prst="rect">
            <a:avLst/>
          </a:prstGeom>
        </p:spPr>
      </p:pic>
      <p:sp>
        <p:nvSpPr>
          <p:cNvPr id="5" name="TextBox 4"/>
          <p:cNvSpPr txBox="1"/>
          <p:nvPr/>
        </p:nvSpPr>
        <p:spPr>
          <a:xfrm>
            <a:off x="9292719" y="2234557"/>
            <a:ext cx="2701640" cy="2062103"/>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en-GB" sz="3200" dirty="0" smtClean="0"/>
              <a:t>Challenge: Can you correct the incorrect examples?</a:t>
            </a:r>
            <a:endParaRPr lang="en-GB" sz="3200" dirty="0"/>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6478" y="364671"/>
            <a:ext cx="2415575" cy="1488410"/>
          </a:xfrm>
          <a:prstGeom prst="rect">
            <a:avLst/>
          </a:prstGeom>
        </p:spPr>
      </p:pic>
      <p:pic>
        <p:nvPicPr>
          <p:cNvPr id="7" name="4xG2aJa6UyY"/>
          <p:cNvPicPr>
            <a:picLocks noRot="1" noChangeAspect="1"/>
          </p:cNvPicPr>
          <p:nvPr>
            <a:videoFile r:link="rId1"/>
          </p:nvPr>
        </p:nvPicPr>
        <p:blipFill>
          <a:blip r:embed="rId6"/>
          <a:stretch>
            <a:fillRect/>
          </a:stretch>
        </p:blipFill>
        <p:spPr>
          <a:xfrm>
            <a:off x="9292719" y="4761694"/>
            <a:ext cx="2701640" cy="1519673"/>
          </a:xfrm>
          <a:prstGeom prst="rect">
            <a:avLst/>
          </a:prstGeom>
        </p:spPr>
      </p:pic>
      <p:pic>
        <p:nvPicPr>
          <p:cNvPr id="3" name="Picture 2"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1955" y="1392985"/>
            <a:ext cx="6191044" cy="5465015"/>
          </a:xfrm>
          <a:prstGeom prst="rect">
            <a:avLst/>
          </a:prstGeom>
        </p:spPr>
      </p:pic>
    </p:spTree>
    <p:extLst>
      <p:ext uri="{BB962C8B-B14F-4D97-AF65-F5344CB8AC3E}">
        <p14:creationId xmlns:p14="http://schemas.microsoft.com/office/powerpoint/2010/main" val="4168723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64671"/>
            <a:ext cx="11437768" cy="1404852"/>
          </a:xfrm>
          <a:solidFill>
            <a:schemeClr val="accent1">
              <a:lumMod val="20000"/>
              <a:lumOff val="80000"/>
            </a:schemeClr>
          </a:solidFill>
          <a:ln>
            <a:solidFill>
              <a:schemeClr val="tx1"/>
            </a:solidFill>
          </a:ln>
        </p:spPr>
        <p:txBody>
          <a:bodyPr>
            <a:normAutofit/>
          </a:bodyPr>
          <a:lstStyle/>
          <a:p>
            <a:r>
              <a:rPr lang="en-GB" sz="4800" b="1" u="sng" dirty="0" smtClean="0">
                <a:latin typeface="+mn-lt"/>
              </a:rPr>
              <a:t>Knowledge boost:</a:t>
            </a:r>
            <a:endParaRPr lang="en-GB" sz="4800" b="1" u="sng" dirty="0"/>
          </a:p>
        </p:txBody>
      </p:sp>
      <p:pic>
        <p:nvPicPr>
          <p:cNvPr id="4" name="Content Placeholder 3"/>
          <p:cNvPicPr>
            <a:picLocks noGrp="1" noChangeAspect="1"/>
          </p:cNvPicPr>
          <p:nvPr>
            <p:ph idx="1"/>
          </p:nvPr>
        </p:nvPicPr>
        <p:blipFill>
          <a:blip r:embed="rId3"/>
          <a:stretch>
            <a:fillRect/>
          </a:stretch>
        </p:blipFill>
        <p:spPr>
          <a:xfrm>
            <a:off x="9292720" y="364671"/>
            <a:ext cx="2701639" cy="1404852"/>
          </a:xfrm>
          <a:prstGeom prst="rect">
            <a:avLst/>
          </a:prstGeom>
        </p:spPr>
      </p:pic>
      <p:pic>
        <p:nvPicPr>
          <p:cNvPr id="3" name="Picture 2" descr="Screen Clipping"/>
          <p:cNvPicPr>
            <a:picLocks noChangeAspect="1"/>
          </p:cNvPicPr>
          <p:nvPr/>
        </p:nvPicPr>
        <p:blipFill rotWithShape="1">
          <a:blip r:embed="rId4">
            <a:extLst>
              <a:ext uri="{28A0092B-C50C-407E-A947-70E740481C1C}">
                <a14:useLocalDpi xmlns:a14="http://schemas.microsoft.com/office/drawing/2010/main" val="0"/>
              </a:ext>
            </a:extLst>
          </a:blip>
          <a:srcRect t="5669"/>
          <a:stretch/>
        </p:blipFill>
        <p:spPr>
          <a:xfrm>
            <a:off x="2002332" y="1878525"/>
            <a:ext cx="9307224" cy="4717806"/>
          </a:xfrm>
          <a:prstGeom prst="rect">
            <a:avLst/>
          </a:prstGeom>
        </p:spPr>
      </p:pic>
    </p:spTree>
    <p:extLst>
      <p:ext uri="{BB962C8B-B14F-4D97-AF65-F5344CB8AC3E}">
        <p14:creationId xmlns:p14="http://schemas.microsoft.com/office/powerpoint/2010/main" val="33984176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1137</TotalTime>
  <Words>1346</Words>
  <Application>Microsoft Office PowerPoint</Application>
  <PresentationFormat>Widescreen</PresentationFormat>
  <Paragraphs>153</Paragraphs>
  <Slides>13</Slides>
  <Notes>13</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Learning Objectives</vt:lpstr>
      <vt:lpstr>Introduce the word:</vt:lpstr>
      <vt:lpstr>Word example:  read the story and discuss</vt:lpstr>
      <vt:lpstr>Introduce the meaning:</vt:lpstr>
      <vt:lpstr>Using the word:</vt:lpstr>
      <vt:lpstr>Using the word:</vt:lpstr>
      <vt:lpstr>Check our understanding:</vt:lpstr>
      <vt:lpstr>Knowledge boost:</vt:lpstr>
      <vt:lpstr>Read about the word:</vt:lpstr>
      <vt:lpstr>PowerPoint Presentation</vt:lpstr>
      <vt:lpstr>PowerPoint Presentation</vt:lpstr>
      <vt:lpstr>Write about the word: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K HarveyTaylor</dc:creator>
  <cp:lastModifiedBy>Mrs K HarveyTaylor</cp:lastModifiedBy>
  <cp:revision>50</cp:revision>
  <dcterms:created xsi:type="dcterms:W3CDTF">2020-06-29T11:47:15Z</dcterms:created>
  <dcterms:modified xsi:type="dcterms:W3CDTF">2021-03-22T14:03:08Z</dcterms:modified>
</cp:coreProperties>
</file>